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winspace.etwinning.net/44229/pages/page/2609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twinspace.etwinning.net/44229/pages/page/2609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06784" y="2736681"/>
            <a:ext cx="5276788" cy="2297372"/>
          </a:xfrm>
        </p:spPr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Što smo sve naučili ove godine iz fizike...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167311" y="5254124"/>
            <a:ext cx="4836456" cy="697973"/>
          </a:xfrm>
        </p:spPr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</a:rPr>
              <a:t>OŠ Sesvetska Sopnica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A picture containing animal, invertebrate&#10;&#10;Description generated with high confidence">
            <a:extLst>
              <a:ext uri="{FF2B5EF4-FFF2-40B4-BE49-F238E27FC236}">
                <a16:creationId xmlns:a16="http://schemas.microsoft.com/office/drawing/2014/main" xmlns="" id="{0E0AA47F-420B-4275-B77E-6E53505D9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7654">
            <a:off x="873750" y="4165297"/>
            <a:ext cx="1711751" cy="14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81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Mjerne jedinice za </a:t>
            </a:r>
            <a:r>
              <a:rPr lang="hr-HR" sz="36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količinu tvari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>
                <a:latin typeface="Comic Sans MS" panose="030F0702030302020204" pitchFamily="66" charset="0"/>
                <a:cs typeface="Calibri"/>
              </a:rPr>
              <a:t>količina tvari ili množina tvari je omjer brojnosti jedinki tvari (N) i Avogadrove konstante (NA</a:t>
            </a:r>
            <a:r>
              <a:rPr lang="hr-HR" sz="2000" dirty="0" smtClean="0">
                <a:latin typeface="Comic Sans MS" panose="030F0702030302020204" pitchFamily="66" charset="0"/>
                <a:cs typeface="Calibri"/>
              </a:rPr>
              <a:t>)</a:t>
            </a:r>
          </a:p>
          <a:p>
            <a:r>
              <a:rPr lang="hr-HR" sz="2000" dirty="0">
                <a:latin typeface="Comic Sans MS" panose="030F0702030302020204" pitchFamily="66" charset="0"/>
                <a:cs typeface="Calibri"/>
              </a:rPr>
              <a:t>pod jedinke podrazumijevamo atome, ione, molekule</a:t>
            </a:r>
          </a:p>
          <a:p>
            <a:r>
              <a:rPr lang="hr-HR" sz="2000" dirty="0">
                <a:latin typeface="Comic Sans MS" panose="030F0702030302020204" pitchFamily="66" charset="0"/>
                <a:cs typeface="Calibri"/>
              </a:rPr>
              <a:t>količina  tvari označava se s </a:t>
            </a:r>
            <a:r>
              <a:rPr lang="hr-HR" sz="2000" dirty="0" smtClean="0">
                <a:latin typeface="Comic Sans MS" panose="030F0702030302020204" pitchFamily="66" charset="0"/>
                <a:cs typeface="Calibri"/>
              </a:rPr>
              <a:t>n,a </a:t>
            </a:r>
            <a:r>
              <a:rPr lang="hr-HR" sz="2000" dirty="0">
                <a:latin typeface="Comic Sans MS" panose="030F0702030302020204" pitchFamily="66" charset="0"/>
                <a:cs typeface="Calibri"/>
              </a:rPr>
              <a:t>njezina je mjerna jedinica mol</a:t>
            </a:r>
          </a:p>
          <a:p>
            <a:endParaRPr lang="hr-HR" sz="2000" dirty="0">
              <a:latin typeface="Comic Sans MS" panose="030F0702030302020204" pitchFamily="66" charset="0"/>
              <a:cs typeface="Calibri"/>
            </a:endParaRPr>
          </a:p>
          <a:p>
            <a:endParaRPr lang="hr-HR" dirty="0"/>
          </a:p>
        </p:txBody>
      </p:sp>
      <p:pic>
        <p:nvPicPr>
          <p:cNvPr id="4" name="Picture 4" descr="A picture containing electronics&#10;&#10;Description generated with very high confidence">
            <a:extLst>
              <a:ext uri="{FF2B5EF4-FFF2-40B4-BE49-F238E27FC236}">
                <a16:creationId xmlns:a16="http://schemas.microsoft.com/office/drawing/2014/main" xmlns="" id="{53D293A8-DF38-476E-91E1-13FB9F3A6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08" y="3913632"/>
            <a:ext cx="3429000" cy="23790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258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26854DAB-EAA7-401F-B1D1-C95A34F45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590800"/>
            <a:ext cx="5715000" cy="350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457200"/>
            <a:ext cx="8077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BROJ OSNOVNIH ČESTICA PLINA KOJI SADRŽI 1 MOL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23432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Mjerne jedinice za </a:t>
            </a:r>
            <a:r>
              <a:rPr lang="hr-HR" sz="36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temperaturu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temperatura je </a:t>
            </a:r>
            <a:r>
              <a:rPr lang="hr-HR" sz="2000" dirty="0" smtClean="0">
                <a:latin typeface="Comic Sans MS" panose="030F0702030302020204" pitchFamily="66" charset="0"/>
              </a:rPr>
              <a:t>jedinica koja opisuje </a:t>
            </a:r>
            <a:r>
              <a:rPr lang="hr-HR" sz="2000" dirty="0">
                <a:latin typeface="Comic Sans MS" panose="030F0702030302020204" pitchFamily="66" charset="0"/>
              </a:rPr>
              <a:t>toplinsko stanje i sposobnost tijela ili tvari da izmjenjuju toplinu s </a:t>
            </a:r>
            <a:r>
              <a:rPr lang="hr-HR" sz="2000" dirty="0" smtClean="0">
                <a:latin typeface="Comic Sans MS" panose="030F0702030302020204" pitchFamily="66" charset="0"/>
              </a:rPr>
              <a:t>okolinom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oznaka </a:t>
            </a:r>
            <a:r>
              <a:rPr lang="hr-HR" sz="2000" i="1" dirty="0">
                <a:latin typeface="Comic Sans MS" panose="030F0702030302020204" pitchFamily="66" charset="0"/>
              </a:rPr>
              <a:t>t,</a:t>
            </a:r>
            <a:r>
              <a:rPr lang="hr-HR" sz="2000" dirty="0">
                <a:latin typeface="Comic Sans MS" panose="030F0702030302020204" pitchFamily="66" charset="0"/>
              </a:rPr>
              <a:t> </a:t>
            </a:r>
            <a:r>
              <a:rPr lang="hr-HR" sz="2000" i="1" dirty="0">
                <a:latin typeface="Comic Sans MS" panose="030F0702030302020204" pitchFamily="66" charset="0"/>
              </a:rPr>
              <a:t>T</a:t>
            </a:r>
            <a:r>
              <a:rPr lang="hr-HR" sz="2000" dirty="0">
                <a:latin typeface="Comic Sans MS" panose="030F0702030302020204" pitchFamily="66" charset="0"/>
              </a:rPr>
              <a:t>, </a:t>
            </a:r>
            <a:r>
              <a:rPr lang="el-GR" sz="2000" i="1" dirty="0">
                <a:latin typeface="Comic Sans MS" panose="030F0702030302020204" pitchFamily="66" charset="0"/>
              </a:rPr>
              <a:t>τ</a:t>
            </a:r>
            <a:r>
              <a:rPr lang="el-GR" sz="2000" dirty="0">
                <a:latin typeface="Comic Sans MS" panose="030F0702030302020204" pitchFamily="66" charset="0"/>
              </a:rPr>
              <a:t> </a:t>
            </a:r>
            <a:r>
              <a:rPr lang="hr-HR" sz="2000" dirty="0">
                <a:latin typeface="Comic Sans MS" panose="030F0702030302020204" pitchFamily="66" charset="0"/>
              </a:rPr>
              <a:t>ili </a:t>
            </a:r>
            <a:r>
              <a:rPr lang="el-GR" sz="2000" i="1" dirty="0">
                <a:latin typeface="Comic Sans MS" panose="030F0702030302020204" pitchFamily="66" charset="0"/>
              </a:rPr>
              <a:t>θ</a:t>
            </a:r>
            <a:endParaRPr lang="hr-HR" sz="2000" i="1" dirty="0">
              <a:latin typeface="Comic Sans MS" panose="030F0702030302020204" pitchFamily="66" charset="0"/>
            </a:endParaRPr>
          </a:p>
          <a:p>
            <a:r>
              <a:rPr lang="hr-HR" sz="2000" dirty="0" smtClean="0">
                <a:latin typeface="Comic Sans MS" panose="030F0702030302020204" pitchFamily="66" charset="0"/>
              </a:rPr>
              <a:t>osnovna mjerna jedinica je Kelvin(K)</a:t>
            </a:r>
            <a:endParaRPr lang="hr-HR" sz="2000" dirty="0">
              <a:latin typeface="Comic Sans MS" panose="030F0702030302020204" pitchFamily="66" charset="0"/>
            </a:endParaRPr>
          </a:p>
          <a:p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730752"/>
            <a:ext cx="2651760" cy="2587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730752"/>
            <a:ext cx="2819400" cy="2587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96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839489"/>
            <a:ext cx="3352800" cy="28554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819400"/>
            <a:ext cx="3595848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332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Mjerna jedinica magnetskog polja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magnetsko polje je prostor oko prirodnih </a:t>
            </a:r>
            <a:r>
              <a:rPr lang="hr-HR" sz="2000" dirty="0" smtClean="0">
                <a:latin typeface="Comic Sans MS" panose="030F0702030302020204" pitchFamily="66" charset="0"/>
              </a:rPr>
              <a:t>i umjetnih magne-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smtClean="0">
                <a:latin typeface="Comic Sans MS" panose="030F0702030302020204" pitchFamily="66" charset="0"/>
              </a:rPr>
              <a:t>  ta i unutar njih u kojem djeluju magnetske sile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tesla </a:t>
            </a:r>
            <a:r>
              <a:rPr lang="en-US" sz="2000" dirty="0" smtClean="0">
                <a:latin typeface="Comic Sans MS" panose="030F0702030302020204" pitchFamily="66" charset="0"/>
              </a:rPr>
              <a:t>(T</a:t>
            </a:r>
            <a:r>
              <a:rPr lang="en-US" sz="2000" dirty="0">
                <a:latin typeface="Comic Sans MS" panose="030F0702030302020204" pitchFamily="66" charset="0"/>
              </a:rPr>
              <a:t>) </a:t>
            </a:r>
            <a:r>
              <a:rPr lang="en-US" sz="2000" dirty="0" smtClean="0">
                <a:latin typeface="Comic Sans MS" panose="030F0702030302020204" pitchFamily="66" charset="0"/>
              </a:rPr>
              <a:t>je </a:t>
            </a:r>
            <a:r>
              <a:rPr lang="en-US" sz="2000" dirty="0">
                <a:latin typeface="Comic Sans MS" panose="030F0702030302020204" pitchFamily="66" charset="0"/>
              </a:rPr>
              <a:t>mjerna jedinica </a:t>
            </a:r>
            <a:r>
              <a:rPr lang="en-US" sz="2000" dirty="0" smtClean="0">
                <a:latin typeface="Comic Sans MS" panose="030F0702030302020204" pitchFamily="66" charset="0"/>
              </a:rPr>
              <a:t>za </a:t>
            </a:r>
            <a:r>
              <a:rPr lang="en-US" sz="2000" dirty="0">
                <a:latin typeface="Comic Sans MS" panose="030F0702030302020204" pitchFamily="66" charset="0"/>
              </a:rPr>
              <a:t>jakost magnetskoga </a:t>
            </a:r>
            <a:r>
              <a:rPr lang="en-US" sz="2000" dirty="0" smtClean="0">
                <a:latin typeface="Comic Sans MS" panose="030F0702030302020204" pitchFamily="66" charset="0"/>
              </a:rPr>
              <a:t>polja</a:t>
            </a:r>
            <a:endParaRPr lang="hr-HR" sz="2000" dirty="0" smtClean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jedinica tesla dobila je ime po izumitelju Nikoli Tesli</a:t>
            </a:r>
          </a:p>
          <a:p>
            <a:endParaRPr lang="hr-HR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901C0F30-1802-456B-809B-9BABBD08E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4"/>
          <a:stretch/>
        </p:blipFill>
        <p:spPr>
          <a:xfrm>
            <a:off x="5105400" y="3849624"/>
            <a:ext cx="2819400" cy="2465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xmlns="" id="{74E75913-272D-478B-81E2-06DE94FD4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58768"/>
            <a:ext cx="3048000" cy="2465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485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467600" cy="5227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5400" dirty="0" smtClean="0">
                <a:latin typeface="Comic Sans MS" panose="030F0702030302020204" pitchFamily="66" charset="0"/>
              </a:rPr>
              <a:t>HVALA NA GLEDANJU!!!</a:t>
            </a:r>
            <a:endParaRPr lang="hr-HR" sz="5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048000"/>
            <a:ext cx="365760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648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latin typeface="Comic Sans MS" panose="030F0702030302020204" pitchFamily="66" charset="0"/>
                <a:hlinkClick r:id="rId2"/>
              </a:rPr>
              <a:t>Mjerne jedinice za duljinu</a:t>
            </a:r>
            <a:endParaRPr lang="hr-HR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latin typeface="Comic Sans MS" panose="030F0702030302020204" pitchFamily="66" charset="0"/>
              </a:rPr>
              <a:t>duljina</a:t>
            </a: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smtClean="0">
                <a:latin typeface="Comic Sans MS" panose="030F0702030302020204" pitchFamily="66" charset="0"/>
              </a:rPr>
              <a:t>je </a:t>
            </a:r>
            <a:r>
              <a:rPr lang="hr-HR" sz="2000" dirty="0">
                <a:latin typeface="Comic Sans MS" panose="030F0702030302020204" pitchFamily="66" charset="0"/>
              </a:rPr>
              <a:t>veličina </a:t>
            </a:r>
            <a:r>
              <a:rPr lang="hr-HR" sz="2000" dirty="0" smtClean="0">
                <a:latin typeface="Comic Sans MS" panose="030F0702030302020204" pitchFamily="66" charset="0"/>
              </a:rPr>
              <a:t>koja opisuje</a:t>
            </a:r>
            <a:r>
              <a:rPr lang="hr-HR" sz="2000" dirty="0">
                <a:latin typeface="Comic Sans MS" panose="030F0702030302020204" pitchFamily="66" charset="0"/>
              </a:rPr>
              <a:t> </a:t>
            </a:r>
            <a:r>
              <a:rPr lang="hr-HR" sz="2000" dirty="0" smtClean="0">
                <a:latin typeface="Comic Sans MS" panose="030F0702030302020204" pitchFamily="66" charset="0"/>
              </a:rPr>
              <a:t>prostornu</a:t>
            </a:r>
            <a:r>
              <a:rPr lang="hr-HR" sz="2000" dirty="0">
                <a:latin typeface="Comic Sans MS" panose="030F0702030302020204" pitchFamily="66" charset="0"/>
              </a:rPr>
              <a:t> </a:t>
            </a:r>
            <a:r>
              <a:rPr lang="hr-HR" sz="2000" dirty="0" smtClean="0">
                <a:latin typeface="Comic Sans MS" panose="030F0702030302020204" pitchFamily="66" charset="0"/>
              </a:rPr>
              <a:t>udaljenost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osnovna mjerna jedinica je metar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u prošlosti su ljudi mjerili duljinu laktom i stopalom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Pitagora se smatra prvim matematičarem</a:t>
            </a:r>
          </a:p>
          <a:p>
            <a:endParaRPr lang="hr-HR" sz="2000" dirty="0" smtClean="0">
              <a:latin typeface="Comic Sans MS" panose="030F0702030302020204" pitchFamily="66" charset="0"/>
            </a:endParaRPr>
          </a:p>
          <a:p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114800"/>
            <a:ext cx="2590800" cy="2132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114800"/>
            <a:ext cx="3352800" cy="2132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496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28600"/>
            <a:ext cx="8041440" cy="1143000"/>
          </a:xfrm>
        </p:spPr>
        <p:txBody>
          <a:bodyPr/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Priča o mjernim jedinicama za duljinu</a:t>
            </a:r>
            <a:r>
              <a:rPr lang="hr-HR" sz="3600" u="sng" dirty="0">
                <a:latin typeface="Comic Sans MS" panose="030F0702030302020204" pitchFamily="66" charset="0"/>
              </a:rPr>
              <a:t/>
            </a:r>
            <a:br>
              <a:rPr lang="hr-HR" sz="3600" u="sng" dirty="0">
                <a:latin typeface="Comic Sans MS" panose="030F0702030302020204" pitchFamily="66" charset="0"/>
              </a:rPr>
            </a:br>
            <a:endParaRPr lang="hr-HR" sz="36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00200"/>
            <a:ext cx="8534400" cy="4953000"/>
          </a:xfrm>
        </p:spPr>
      </p:pic>
    </p:spTree>
    <p:extLst>
      <p:ext uri="{BB962C8B-B14F-4D97-AF65-F5344CB8AC3E}">
        <p14:creationId xmlns:p14="http://schemas.microsoft.com/office/powerpoint/2010/main" xmlns="" val="248095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u="sng" dirty="0" smtClean="0">
                <a:solidFill>
                  <a:schemeClr val="accent1"/>
                </a:solidFill>
              </a:rPr>
              <a:t/>
            </a:r>
            <a:br>
              <a:rPr lang="hr-HR" sz="3600" b="1" u="sng" dirty="0" smtClean="0">
                <a:solidFill>
                  <a:schemeClr val="accent1"/>
                </a:solidFill>
              </a:rPr>
            </a:br>
            <a:r>
              <a:rPr lang="hr-HR" sz="36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Mjerne </a:t>
            </a:r>
            <a:r>
              <a:rPr lang="hr-HR" sz="36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jedinice za masu</a:t>
            </a:r>
            <a:r>
              <a:rPr lang="hr-HR" dirty="0">
                <a:latin typeface="Comic Sans MS" panose="030F0702030302020204" pitchFamily="66" charset="0"/>
              </a:rPr>
              <a:t/>
            </a:r>
            <a:br>
              <a:rPr lang="hr-HR" dirty="0">
                <a:latin typeface="Comic Sans MS" panose="030F0702030302020204" pitchFamily="66" charset="0"/>
              </a:rPr>
            </a:b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38388"/>
            <a:ext cx="7620000" cy="3951337"/>
          </a:xfrm>
        </p:spPr>
        <p:txBody>
          <a:bodyPr/>
          <a:lstStyle/>
          <a:p>
            <a:r>
              <a:rPr lang="hr-HR" sz="2000" dirty="0">
                <a:latin typeface="Comic Sans MS" panose="030F0702030302020204" pitchFamily="66" charset="0"/>
              </a:rPr>
              <a:t>m</a:t>
            </a:r>
            <a:r>
              <a:rPr lang="hr-HR" sz="2000" dirty="0" smtClean="0">
                <a:latin typeface="Comic Sans MS" panose="030F0702030302020204" pitchFamily="66" charset="0"/>
              </a:rPr>
              <a:t>asa je veličina </a:t>
            </a:r>
            <a:r>
              <a:rPr lang="hr-HR" sz="2000" dirty="0">
                <a:latin typeface="Comic Sans MS" panose="030F0702030302020204" pitchFamily="66" charset="0"/>
              </a:rPr>
              <a:t>koja karakterizira količinu tvari u </a:t>
            </a:r>
            <a:r>
              <a:rPr lang="hr-HR" sz="2000" dirty="0" smtClean="0">
                <a:latin typeface="Comic Sans MS" panose="030F0702030302020204" pitchFamily="66" charset="0"/>
              </a:rPr>
              <a:t>tijelu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osnovna mjerna jedinica je kilogram(kg)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svako tijelo ima masu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733800"/>
            <a:ext cx="3200400" cy="2467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33800"/>
            <a:ext cx="3657600" cy="2467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102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81000"/>
            <a:ext cx="5562600" cy="594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71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anose="030F0702030302020204" pitchFamily="66" charset="0"/>
                <a:hlinkClick r:id="rId2"/>
              </a:rPr>
              <a:t/>
            </a:r>
            <a:br>
              <a:rPr lang="hr-HR" dirty="0" smtClean="0">
                <a:latin typeface="Comic Sans MS" panose="030F0702030302020204" pitchFamily="66" charset="0"/>
                <a:hlinkClick r:id="rId2"/>
              </a:rPr>
            </a:br>
            <a:r>
              <a:rPr lang="hr-HR" sz="3600" b="1" dirty="0" smtClean="0">
                <a:latin typeface="Comic Sans MS" panose="030F0702030302020204" pitchFamily="66" charset="0"/>
                <a:hlinkClick r:id="rId2"/>
              </a:rPr>
              <a:t>Mjerne </a:t>
            </a:r>
            <a:r>
              <a:rPr lang="hr-HR" sz="3600" b="1" dirty="0">
                <a:latin typeface="Comic Sans MS" panose="030F0702030302020204" pitchFamily="66" charset="0"/>
                <a:hlinkClick r:id="rId2"/>
              </a:rPr>
              <a:t>jedinice za vrijeme</a:t>
            </a:r>
            <a:r>
              <a:rPr lang="hr-HR" b="1" u="sng" dirty="0"/>
              <a:t/>
            </a:r>
            <a:br>
              <a:rPr lang="hr-HR" b="1" u="sng" dirty="0"/>
            </a:br>
            <a:endParaRPr lang="hr-H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v</a:t>
            </a:r>
            <a:r>
              <a:rPr lang="hr-HR" sz="2000" dirty="0" smtClean="0">
                <a:latin typeface="Comic Sans MS" panose="030F0702030302020204" pitchFamily="66" charset="0"/>
              </a:rPr>
              <a:t>rijeme je fizikalna veličina koja obilježava trajanje zbivanja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mjerna jedinica je sekunda(s)</a:t>
            </a:r>
          </a:p>
          <a:p>
            <a:r>
              <a:rPr lang="hr-HR" sz="2000" dirty="0" smtClean="0">
                <a:latin typeface="Comic Sans MS" panose="030F0702030302020204" pitchFamily="66" charset="0"/>
              </a:rPr>
              <a:t>vrijeme mjerimo pomoću satova(digitalnih,na navijanje,sunčanih,piješćanih...)</a:t>
            </a:r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4038600"/>
            <a:ext cx="28956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038600"/>
            <a:ext cx="31242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522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Mjerne jedinice za </a:t>
            </a:r>
            <a:r>
              <a:rPr lang="hr-HR" sz="36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električnu struju</a:t>
            </a:r>
            <a:endParaRPr lang="hr-HR" sz="360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električna struja je gibanje slobodnih elektrona, to jest negativno nabijenih </a:t>
            </a:r>
            <a:r>
              <a:rPr lang="hr-HR" sz="2000" dirty="0" smtClean="0">
                <a:latin typeface="Comic Sans MS" panose="030F0702030302020204" pitchFamily="66" charset="0"/>
              </a:rPr>
              <a:t>čestica</a:t>
            </a:r>
          </a:p>
          <a:p>
            <a:r>
              <a:rPr lang="hr-HR" sz="2000" noProof="1">
                <a:latin typeface="Comic Sans MS" panose="030F0702030302020204" pitchFamily="66" charset="0"/>
              </a:rPr>
              <a:t>oznaka za električnu struju je I, a osnovna mjerna jedinica je amper (A</a:t>
            </a:r>
            <a:r>
              <a:rPr lang="hr-HR" sz="2000" noProof="1" smtClean="0">
                <a:latin typeface="Comic Sans MS" panose="030F0702030302020204" pitchFamily="66" charset="0"/>
              </a:rPr>
              <a:t>)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André-Marie Ampère </a:t>
            </a:r>
            <a:r>
              <a:rPr lang="hr-HR" sz="2000" dirty="0" smtClean="0">
                <a:latin typeface="Comic Sans MS" panose="030F0702030302020204" pitchFamily="66" charset="0"/>
              </a:rPr>
              <a:t>francuski je fizičar koji je </a:t>
            </a:r>
            <a:r>
              <a:rPr lang="hr-HR" sz="2000" dirty="0">
                <a:latin typeface="Comic Sans MS" panose="030F0702030302020204" pitchFamily="66" charset="0"/>
              </a:rPr>
              <a:t>među prvima je razlučio atome i molekule</a:t>
            </a:r>
          </a:p>
          <a:p>
            <a:endParaRPr lang="hr-HR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000" noProof="1">
              <a:latin typeface="Comic Sans MS" panose="030F0702030302020204" pitchFamily="66" charset="0"/>
            </a:endParaRP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A picture containing sky&#10;&#10;Description generated with high confidence">
            <a:extLst>
              <a:ext uri="{FF2B5EF4-FFF2-40B4-BE49-F238E27FC236}">
                <a16:creationId xmlns:a16="http://schemas.microsoft.com/office/drawing/2014/main" xmlns="" id="{AE0079F4-0C92-4981-9460-303BA496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85821"/>
            <a:ext cx="3446463" cy="2011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4AA0A931-703F-4AFD-B083-1E8DB552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4385822"/>
            <a:ext cx="3427609" cy="2011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613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91CEC21-FE6B-4DB2-B7CE-3298C6F21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514600"/>
            <a:ext cx="4114800" cy="3733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6CC1C6C8-FFD5-4A57-B31E-4762DA8FE35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AMPEROV ZAKON</a:t>
            </a:r>
          </a:p>
        </p:txBody>
      </p:sp>
    </p:spTree>
    <p:extLst>
      <p:ext uri="{BB962C8B-B14F-4D97-AF65-F5344CB8AC3E}">
        <p14:creationId xmlns:p14="http://schemas.microsoft.com/office/powerpoint/2010/main" xmlns="" val="11941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Mjerne jedinice za </a:t>
            </a:r>
            <a:r>
              <a:rPr lang="hr-HR" sz="36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jakost svjetlosti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jakost svjetlosti je </a:t>
            </a:r>
            <a:r>
              <a:rPr lang="hr-HR" sz="2000" dirty="0" smtClean="0">
                <a:latin typeface="Comic Sans MS" panose="030F0702030302020204" pitchFamily="66" charset="0"/>
              </a:rPr>
              <a:t>veličina</a:t>
            </a:r>
            <a:r>
              <a:rPr lang="hr-HR" sz="2000" dirty="0">
                <a:latin typeface="Comic Sans MS" panose="030F0702030302020204" pitchFamily="66" charset="0"/>
              </a:rPr>
              <a:t> koja </a:t>
            </a:r>
            <a:r>
              <a:rPr lang="hr-HR" sz="2000" dirty="0" smtClean="0">
                <a:latin typeface="Comic Sans MS" panose="030F0702030302020204" pitchFamily="66" charset="0"/>
              </a:rPr>
              <a:t>opisuje snagu elektroma-</a:t>
            </a:r>
          </a:p>
          <a:p>
            <a:pPr marL="0" indent="0">
              <a:buNone/>
            </a:pPr>
            <a:r>
              <a:rPr lang="hr-HR" sz="2000" dirty="0">
                <a:latin typeface="Comic Sans MS" panose="030F0702030302020204" pitchFamily="66" charset="0"/>
              </a:rPr>
              <a:t> </a:t>
            </a:r>
            <a:r>
              <a:rPr lang="hr-HR" sz="2000" dirty="0" smtClean="0">
                <a:latin typeface="Comic Sans MS" panose="030F0702030302020204" pitchFamily="66" charset="0"/>
              </a:rPr>
              <a:t>  gnetskog zračenja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naziva se još i intezitet </a:t>
            </a:r>
            <a:r>
              <a:rPr lang="hr-HR" sz="2000" dirty="0" smtClean="0">
                <a:latin typeface="Comic Sans MS" panose="030F0702030302020204" pitchFamily="66" charset="0"/>
              </a:rPr>
              <a:t>svjetlosti</a:t>
            </a:r>
          </a:p>
          <a:p>
            <a:r>
              <a:rPr lang="hr-HR" sz="2000" dirty="0">
                <a:latin typeface="Comic Sans MS" panose="030F0702030302020204" pitchFamily="66" charset="0"/>
              </a:rPr>
              <a:t>mjerna jedinica svjetlosne jakosti jest kandela (cd)</a:t>
            </a: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endParaRPr lang="hr-HR" sz="2000" dirty="0">
              <a:latin typeface="Comic Sans MS" panose="030F0702030302020204" pitchFamily="66" charset="0"/>
            </a:endParaRPr>
          </a:p>
          <a:p>
            <a:endParaRPr lang="hr-HR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028D9454-1265-45C9-9FA3-02C4FF1C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3" r="9216" b="-2"/>
          <a:stretch/>
        </p:blipFill>
        <p:spPr>
          <a:xfrm>
            <a:off x="838200" y="3774154"/>
            <a:ext cx="3352800" cy="25130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774154"/>
            <a:ext cx="3416808" cy="25130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36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231</TotalTime>
  <Words>100</Words>
  <Application>Microsoft Office PowerPoint</Application>
  <PresentationFormat>Prikaz na zaslonu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Sketchbook</vt:lpstr>
      <vt:lpstr>Što smo sve naučili ove godine iz fizike...</vt:lpstr>
      <vt:lpstr>Mjerne jedinice za duljinu</vt:lpstr>
      <vt:lpstr> Priča o mjernim jedinicama za duljinu </vt:lpstr>
      <vt:lpstr> Mjerne jedinice za masu </vt:lpstr>
      <vt:lpstr>Slajd 5</vt:lpstr>
      <vt:lpstr> Mjerne jedinice za vrijeme </vt:lpstr>
      <vt:lpstr>Mjerne jedinice za električnu struju</vt:lpstr>
      <vt:lpstr>AMPEROV ZAKON</vt:lpstr>
      <vt:lpstr>Mjerne jedinice za jakost svjetlosti</vt:lpstr>
      <vt:lpstr>Mjerne jedinice za količinu tvari</vt:lpstr>
      <vt:lpstr>Slajd 11</vt:lpstr>
      <vt:lpstr>Mjerne jedinice za temperaturu</vt:lpstr>
      <vt:lpstr>Slajd 13</vt:lpstr>
      <vt:lpstr>Mjerna jedinica magnetskog polja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smo sve naučili ove godine iz fizike...</dc:title>
  <dc:creator>Jumbo</dc:creator>
  <cp:lastModifiedBy>Ivanka</cp:lastModifiedBy>
  <cp:revision>10</cp:revision>
  <dcterms:created xsi:type="dcterms:W3CDTF">2006-08-16T00:00:00Z</dcterms:created>
  <dcterms:modified xsi:type="dcterms:W3CDTF">2018-06-29T17:17:45Z</dcterms:modified>
</cp:coreProperties>
</file>