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-381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13DE9-004A-4397-85FE-89AC0F21EEBF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C91A0-A7B8-4AD4-953C-DA5081C565C2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9C91A0-A7B8-4AD4-953C-DA5081C565C2}" type="slidenum">
              <a:rPr lang="hr-HR" smtClean="0"/>
              <a:pPr/>
              <a:t>3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2900-4B58-4917-8A48-5D178EFDB5DC}" type="datetimeFigureOut">
              <a:rPr lang="sr-Latn-CS" smtClean="0"/>
              <a:pPr/>
              <a:t>25.4.2017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F663F-E086-4D48-AC5B-51E0DF13AB58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hr.wikipedia.org/wiki/Lis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hr.wikipedia.org/wiki/Cvije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eg"/><Relationship Id="rId4" Type="http://schemas.openxmlformats.org/officeDocument/2006/relationships/hyperlink" Target="https://hr.wikipedia.org/wiki/List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8671"/>
            <a:ext cx="7772400" cy="2214577"/>
          </a:xfrm>
        </p:spPr>
        <p:txBody>
          <a:bodyPr>
            <a:normAutofit/>
          </a:bodyPr>
          <a:lstStyle/>
          <a:p>
            <a:r>
              <a:rPr lang="hr-HR" sz="6000" dirty="0" smtClean="0">
                <a:solidFill>
                  <a:srgbClr val="FFFF00"/>
                </a:solidFill>
                <a:latin typeface="Algerian" pitchFamily="82" charset="0"/>
              </a:rPr>
              <a:t>PROLJETNICE</a:t>
            </a:r>
            <a:endParaRPr lang="hr-HR" sz="6000" dirty="0">
              <a:solidFill>
                <a:srgbClr val="FFFF0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00438"/>
            <a:ext cx="6400800" cy="2643206"/>
          </a:xfrm>
        </p:spPr>
        <p:txBody>
          <a:bodyPr>
            <a:normAutofit/>
          </a:bodyPr>
          <a:lstStyle/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IZRADILI: UČENICI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5. c  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RAZREDA</a:t>
            </a:r>
          </a:p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PETRA ŽEŽELJ</a:t>
            </a:r>
          </a:p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LORENA VELI</a:t>
            </a:r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ea typeface="Segoe UI Black" pitchFamily="34" charset="0"/>
                <a:cs typeface="Segoe UI Black" pitchFamily="34" charset="0"/>
              </a:rPr>
              <a:t>Ć</a:t>
            </a:r>
          </a:p>
          <a:p>
            <a:r>
              <a:rPr lang="hr-HR" b="1" dirty="0" smtClean="0">
                <a:solidFill>
                  <a:schemeClr val="accent6">
                    <a:lumMod val="75000"/>
                  </a:schemeClr>
                </a:solidFill>
                <a:cs typeface="Aharoni" pitchFamily="2" charset="-79"/>
              </a:rPr>
              <a:t>MORENO SEFEROVIĆ</a:t>
            </a:r>
          </a:p>
          <a:p>
            <a:endParaRPr lang="hr-HR" dirty="0">
              <a:solidFill>
                <a:schemeClr val="accent6">
                  <a:lumMod val="75000"/>
                </a:schemeClr>
              </a:solidFill>
              <a:latin typeface="Arial Black" pitchFamily="34" charset="0"/>
              <a:cs typeface="Aharoni" pitchFamily="2" charset="-79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000" dirty="0" smtClean="0">
                <a:solidFill>
                  <a:schemeClr val="accent2">
                    <a:lumMod val="75000"/>
                  </a:schemeClr>
                </a:solidFill>
                <a:latin typeface="Bernard MT Condensed" pitchFamily="18" charset="0"/>
              </a:rPr>
              <a:t>    VISIBABA</a:t>
            </a:r>
            <a:endParaRPr lang="hr-HR" sz="4000" dirty="0">
              <a:solidFill>
                <a:schemeClr val="accent2">
                  <a:lumMod val="75000"/>
                </a:schemeClr>
              </a:solidFill>
              <a:latin typeface="Bernard MT Condensed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hr-HR" dirty="0" smtClean="0">
              <a:hlinkClick r:id="rId2" tooltip="List"/>
            </a:endParaRPr>
          </a:p>
          <a:p>
            <a:r>
              <a:rPr lang="hr-HR" dirty="0" smtClean="0">
                <a:hlinkClick r:id="rId2" tooltip="List"/>
              </a:rPr>
              <a:t>Listovi</a:t>
            </a:r>
            <a:r>
              <a:rPr lang="hr-HR" dirty="0"/>
              <a:t> visibabe su duguljasti, linearni, svjetlozelene ili plavozelene boje. </a:t>
            </a:r>
            <a:endParaRPr lang="hr-HR" dirty="0" smtClean="0"/>
          </a:p>
          <a:p>
            <a:r>
              <a:rPr lang="hr-HR" dirty="0" smtClean="0"/>
              <a:t>Visibaba </a:t>
            </a:r>
            <a:r>
              <a:rPr lang="hr-HR" dirty="0"/>
              <a:t>se javlja u siječnju i veljači. </a:t>
            </a:r>
            <a:endParaRPr lang="hr-HR" dirty="0" smtClean="0"/>
          </a:p>
          <a:p>
            <a:r>
              <a:rPr lang="hr-HR" dirty="0" smtClean="0"/>
              <a:t>Cvjetna </a:t>
            </a:r>
            <a:r>
              <a:rPr lang="hr-HR" dirty="0"/>
              <a:t>stapka je obavijena tankim zelenim listićem, poput košuljice, a na vrhu se nalazi bijeli cvjetić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Vrhovi triju unutarnjih latica su zelenkasti i zelenkasto pjegavi. </a:t>
            </a:r>
          </a:p>
          <a:p>
            <a:pPr>
              <a:buNone/>
            </a:pPr>
            <a:endParaRPr lang="hr-HR" dirty="0"/>
          </a:p>
          <a:p>
            <a:endParaRPr lang="hr-H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Korisnik\Desktop\bluetooth\120px-Galanthus_nivalis_visibab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1428736"/>
            <a:ext cx="3071834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hr-HR" dirty="0" smtClean="0">
                <a:solidFill>
                  <a:srgbClr val="7030A0"/>
                </a:solidFill>
                <a:latin typeface="Bernard MT Condensed" pitchFamily="18" charset="0"/>
              </a:rPr>
              <a:t>ŠAFRAN</a:t>
            </a:r>
            <a:endParaRPr lang="hr-HR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endParaRPr lang="hr-HR" dirty="0" smtClean="0"/>
          </a:p>
          <a:p>
            <a:pPr>
              <a:buNone/>
            </a:pPr>
            <a:endParaRPr lang="hr-HR" dirty="0"/>
          </a:p>
          <a:p>
            <a:pPr>
              <a:buNone/>
            </a:pPr>
            <a:r>
              <a:rPr lang="hr-HR" b="1" dirty="0" smtClean="0"/>
              <a:t>Šafran </a:t>
            </a:r>
            <a:r>
              <a:rPr lang="hr-HR" b="1" dirty="0"/>
              <a:t>posjeduje lukovicu (podzemna stabiljka), nove lukovice vadimo u lipnju</a:t>
            </a:r>
            <a:r>
              <a:rPr lang="hr-HR" b="1" dirty="0" smtClean="0"/>
              <a:t>.</a:t>
            </a:r>
          </a:p>
          <a:p>
            <a:pPr>
              <a:buNone/>
            </a:pPr>
            <a:r>
              <a:rPr lang="hr-HR" b="1" dirty="0"/>
              <a:t> </a:t>
            </a:r>
            <a:r>
              <a:rPr lang="hr-HR" b="1" dirty="0">
                <a:hlinkClick r:id="rId3" tooltip="Cvijet"/>
              </a:rPr>
              <a:t>Cvjetovi</a:t>
            </a:r>
            <a:r>
              <a:rPr lang="hr-HR" b="1" dirty="0"/>
              <a:t> su zvonoliki, imaju šest latica, tri žuta prašnika i dolaze u svim bojama</a:t>
            </a:r>
            <a:r>
              <a:rPr lang="hr-HR" b="1" dirty="0" smtClean="0"/>
              <a:t>.</a:t>
            </a:r>
          </a:p>
          <a:p>
            <a:pPr>
              <a:buNone/>
            </a:pPr>
            <a:r>
              <a:rPr lang="hr-HR" b="1" dirty="0"/>
              <a:t> </a:t>
            </a:r>
            <a:r>
              <a:rPr lang="hr-HR" b="1" dirty="0">
                <a:hlinkClick r:id="rId4" tooltip="List"/>
              </a:rPr>
              <a:t>Listovi</a:t>
            </a:r>
            <a:r>
              <a:rPr lang="hr-HR" b="1" dirty="0"/>
              <a:t> su dugački, uski, nenazubljeni, s bijelom linijom </a:t>
            </a:r>
            <a:r>
              <a:rPr lang="hr-HR" b="1" dirty="0" smtClean="0"/>
              <a:t>duža </a:t>
            </a:r>
            <a:r>
              <a:rPr lang="hr-HR" b="1" dirty="0"/>
              <a:t>lista, list dolazi nakon cvatnje</a:t>
            </a:r>
            <a:r>
              <a:rPr lang="hr-HR" b="1" dirty="0" smtClean="0"/>
              <a:t>.</a:t>
            </a:r>
            <a:endParaRPr lang="hr-HR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endParaRPr lang="hr-HR"/>
          </a:p>
        </p:txBody>
      </p:sp>
      <p:pic>
        <p:nvPicPr>
          <p:cNvPr id="2050" name="Picture 2" descr="C:\Users\Korisnik\Desktop\preuzm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4" y="2357430"/>
            <a:ext cx="3714776" cy="328614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>
                <a:solidFill>
                  <a:srgbClr val="FFFF00"/>
                </a:solidFill>
              </a:rPr>
              <a:t>JAGLACI</a:t>
            </a:r>
            <a:endParaRPr lang="hr-HR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b="1" dirty="0"/>
              <a:t>Jaglaci samoniko rastu u prirodi i uveseljavaju nas svojim žutim cvjetovima već u rano </a:t>
            </a:r>
            <a:r>
              <a:rPr lang="hr-HR" b="1" dirty="0" smtClean="0"/>
              <a:t>proljeće.</a:t>
            </a:r>
          </a:p>
          <a:p>
            <a:r>
              <a:rPr lang="hr-HR" b="1" dirty="0" smtClean="0"/>
              <a:t> </a:t>
            </a:r>
            <a:r>
              <a:rPr lang="hr-HR" b="1" dirty="0"/>
              <a:t>Neke od njih možete držati u kući, neke na vrtnoj gredici ili </a:t>
            </a:r>
            <a:r>
              <a:rPr lang="hr-HR" b="1" dirty="0" smtClean="0"/>
              <a:t> </a:t>
            </a:r>
            <a:r>
              <a:rPr lang="hr-HR" b="1" dirty="0"/>
              <a:t>u loncu na balkonu</a:t>
            </a:r>
            <a:r>
              <a:rPr lang="hr-HR" b="1" dirty="0" smtClean="0"/>
              <a:t>.</a:t>
            </a:r>
          </a:p>
          <a:p>
            <a:r>
              <a:rPr lang="hr-HR" b="1" dirty="0" smtClean="0"/>
              <a:t> </a:t>
            </a:r>
            <a:r>
              <a:rPr lang="hr-HR" b="1" dirty="0"/>
              <a:t>Imaju zeleno naborano lišće koje je gusto skupljeno, a iz sredine </a:t>
            </a:r>
            <a:r>
              <a:rPr lang="hr-HR" b="1" dirty="0" smtClean="0"/>
              <a:t>izrastu  cvjetovi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3074" name="Picture 2" descr="C:\Users\Korisnik\Desktop\a595f5aac01dd95177aafc97c80b1ef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519225"/>
            <a:ext cx="4038600" cy="2687913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TRATINČICA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b="1" dirty="0"/>
              <a:t>Tratinčica</a:t>
            </a:r>
            <a:r>
              <a:rPr lang="hr-HR" dirty="0"/>
              <a:t> </a:t>
            </a:r>
            <a:r>
              <a:rPr lang="hr-HR" dirty="0" smtClean="0"/>
              <a:t>trajna </a:t>
            </a:r>
            <a:r>
              <a:rPr lang="hr-HR" dirty="0"/>
              <a:t>je livadna </a:t>
            </a:r>
            <a:r>
              <a:rPr lang="hr-HR" dirty="0" smtClean="0"/>
              <a:t>biljka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Tratinčica je vrlo rasprostranjena </a:t>
            </a:r>
            <a:r>
              <a:rPr lang="hr-HR" dirty="0" smtClean="0"/>
              <a:t>biljka.</a:t>
            </a:r>
          </a:p>
          <a:p>
            <a:r>
              <a:rPr lang="hr-HR" dirty="0" smtClean="0"/>
              <a:t>Nalazimo </a:t>
            </a:r>
            <a:r>
              <a:rPr lang="hr-HR" dirty="0"/>
              <a:t>je u velikom </a:t>
            </a:r>
            <a:r>
              <a:rPr lang="hr-HR" dirty="0" smtClean="0"/>
              <a:t>broju </a:t>
            </a:r>
            <a:r>
              <a:rPr lang="hr-HR" dirty="0" smtClean="0"/>
              <a:t>na</a:t>
            </a:r>
            <a:r>
              <a:rPr lang="hr-HR" dirty="0">
                <a:solidFill>
                  <a:srgbClr val="0070C0"/>
                </a:solidFill>
              </a:rPr>
              <a:t> </a:t>
            </a:r>
            <a:r>
              <a:rPr lang="hr-HR" dirty="0" smtClean="0"/>
              <a:t>livadama,travnjacima</a:t>
            </a:r>
            <a:endParaRPr lang="hr-HR" dirty="0"/>
          </a:p>
        </p:txBody>
      </p:sp>
      <p:pic>
        <p:nvPicPr>
          <p:cNvPr id="4100" name="Picture 4" descr="C:\Users\Korisnik\Desktop\tratincic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348706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 smtClean="0">
                <a:solidFill>
                  <a:schemeClr val="bg1">
                    <a:lumMod val="75000"/>
                  </a:schemeClr>
                </a:solidFill>
              </a:rPr>
              <a:t>        CICA MACE</a:t>
            </a:r>
            <a:endParaRPr lang="hr-HR" sz="32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hr-HR" sz="2800" b="1" dirty="0"/>
              <a:t>Početkom ožujka </a:t>
            </a:r>
            <a:r>
              <a:rPr lang="hr-HR" sz="2800" b="1" dirty="0" smtClean="0"/>
              <a:t>cvjetaju </a:t>
            </a:r>
            <a:r>
              <a:rPr lang="hr-HR" sz="2800" b="1" dirty="0"/>
              <a:t> ''cica mace''.  </a:t>
            </a:r>
            <a:endParaRPr lang="hr-HR" sz="2800" b="1" dirty="0" smtClean="0"/>
          </a:p>
          <a:p>
            <a:pPr>
              <a:buFont typeface="Arial" pitchFamily="34" charset="0"/>
              <a:buChar char="•"/>
            </a:pPr>
            <a:r>
              <a:rPr lang="hr-HR" sz="2800" b="1" dirty="0" smtClean="0"/>
              <a:t>Kada </a:t>
            </a:r>
            <a:r>
              <a:rPr lang="hr-HR" sz="2800" b="1" dirty="0"/>
              <a:t>ih primijetite u prirodi, znate da je </a:t>
            </a:r>
            <a:r>
              <a:rPr lang="hr-HR" sz="2800" b="1" dirty="0" smtClean="0"/>
              <a:t>proljeće blizu</a:t>
            </a:r>
          </a:p>
          <a:p>
            <a:pPr>
              <a:buFont typeface="Arial" pitchFamily="34" charset="0"/>
              <a:buChar char="•"/>
            </a:pPr>
            <a:r>
              <a:rPr lang="hr-HR" sz="2800" b="1" dirty="0" smtClean="0"/>
              <a:t> </a:t>
            </a:r>
            <a:r>
              <a:rPr lang="hr-HR" sz="2800" b="1" dirty="0"/>
              <a:t>Cica mace su često prva hrana pčelama nakon duge zime</a:t>
            </a:r>
            <a:r>
              <a:rPr lang="hr-HR" dirty="0"/>
              <a:t>. </a:t>
            </a:r>
          </a:p>
        </p:txBody>
      </p:sp>
      <p:pic>
        <p:nvPicPr>
          <p:cNvPr id="5122" name="Picture 2" descr="C:\Users\Korisnik\Desktop\cica-mace-sam-danas-nasla-b1b4c25bc8cd12dfba4642e07305a69b_view_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29058" y="1032986"/>
            <a:ext cx="4643469" cy="5110658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r-HR" sz="3200" dirty="0" smtClean="0">
                <a:solidFill>
                  <a:srgbClr val="FFC000"/>
                </a:solidFill>
              </a:rPr>
              <a:t>                   NARCISI</a:t>
            </a:r>
            <a:endParaRPr lang="hr-HR" sz="3200" dirty="0">
              <a:solidFill>
                <a:srgbClr val="FFC00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hr-HR" sz="2000" b="1" dirty="0" smtClean="0"/>
              <a:t>Narcisi se sade u jesen, a cvatu u proljeće  </a:t>
            </a:r>
            <a:r>
              <a:rPr lang="hr-HR" sz="2000" b="1" dirty="0"/>
              <a:t>uglavnom </a:t>
            </a:r>
            <a:r>
              <a:rPr lang="hr-HR" sz="2000" b="1" dirty="0" smtClean="0"/>
              <a:t>su </a:t>
            </a:r>
            <a:r>
              <a:rPr lang="hr-HR" sz="2000" b="1" dirty="0"/>
              <a:t>žutih cvjetova, ali </a:t>
            </a:r>
            <a:r>
              <a:rPr lang="hr-HR" sz="2000" b="1" dirty="0" smtClean="0"/>
              <a:t> </a:t>
            </a:r>
            <a:r>
              <a:rPr lang="hr-HR" sz="2000" b="1" dirty="0"/>
              <a:t>se mogu naći </a:t>
            </a:r>
            <a:r>
              <a:rPr lang="hr-HR" sz="2000" b="1" dirty="0" smtClean="0"/>
              <a:t>i </a:t>
            </a:r>
            <a:r>
              <a:rPr lang="hr-HR" sz="2000" b="1" dirty="0"/>
              <a:t>bijeli. </a:t>
            </a:r>
          </a:p>
        </p:txBody>
      </p:sp>
      <p:pic>
        <p:nvPicPr>
          <p:cNvPr id="6146" name="Picture 2" descr="C:\Users\Korisnik\Desktop\206a87e93f039c7938ab0d5b56bac93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990" r="599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MAKSIMIR U PROLJEĆE</a:t>
            </a:r>
            <a:endParaRPr lang="hr-HR" dirty="0"/>
          </a:p>
        </p:txBody>
      </p:sp>
      <p:pic>
        <p:nvPicPr>
          <p:cNvPr id="7170" name="Picture 2" descr="C:\Users\Korisnik\Desktop\021deff0523038b3d54a26bbe5ea2d8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6702" y="1600200"/>
            <a:ext cx="6990596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r>
              <a:rPr lang="hr-HR" dirty="0" smtClean="0"/>
              <a:t>KRAJ!</a:t>
            </a:r>
            <a:endParaRPr lang="hr-HR" dirty="0"/>
          </a:p>
        </p:txBody>
      </p:sp>
      <p:pic>
        <p:nvPicPr>
          <p:cNvPr id="8194" name="Picture 2" descr="C:\Users\Korisnik\Desktop\Zabavni-smajlici-za-gmail-cha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285992"/>
            <a:ext cx="5124470" cy="3434567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121</Words>
  <Application>Microsoft Office PowerPoint</Application>
  <PresentationFormat>On-screen Show (4:3)</PresentationFormat>
  <Paragraphs>34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PROLJETNICE</vt:lpstr>
      <vt:lpstr>    VISIBABA</vt:lpstr>
      <vt:lpstr>ŠAFRAN</vt:lpstr>
      <vt:lpstr>JAGLACI</vt:lpstr>
      <vt:lpstr>TRATINČICA</vt:lpstr>
      <vt:lpstr>        CICA MACE</vt:lpstr>
      <vt:lpstr>                   NARCISI</vt:lpstr>
      <vt:lpstr>MAKSIMIR U PROLJEĆE</vt:lpstr>
      <vt:lpstr>KRAJ!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PROLJETNICE</dc:title>
  <dc:creator>Ne-Mat</dc:creator>
  <cp:lastModifiedBy>OŠ Sopnica</cp:lastModifiedBy>
  <cp:revision>16</cp:revision>
  <dcterms:created xsi:type="dcterms:W3CDTF">2017-03-10T13:36:33Z</dcterms:created>
  <dcterms:modified xsi:type="dcterms:W3CDTF">2017-04-25T12:44:29Z</dcterms:modified>
</cp:coreProperties>
</file>