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82" r:id="rId12"/>
    <p:sldId id="267" r:id="rId13"/>
    <p:sldId id="268" r:id="rId14"/>
    <p:sldId id="279" r:id="rId15"/>
    <p:sldId id="280" r:id="rId16"/>
    <p:sldId id="276" r:id="rId17"/>
    <p:sldId id="275" r:id="rId18"/>
    <p:sldId id="266" r:id="rId19"/>
    <p:sldId id="265" r:id="rId20"/>
    <p:sldId id="283" r:id="rId21"/>
    <p:sldId id="295" r:id="rId22"/>
    <p:sldId id="296" r:id="rId23"/>
    <p:sldId id="284" r:id="rId24"/>
    <p:sldId id="285" r:id="rId25"/>
    <p:sldId id="286" r:id="rId26"/>
    <p:sldId id="290" r:id="rId27"/>
    <p:sldId id="291" r:id="rId28"/>
    <p:sldId id="292" r:id="rId29"/>
    <p:sldId id="293" r:id="rId30"/>
    <p:sldId id="294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D7F5-0A4E-4F4D-932E-AAD70EAACD36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783D-A0BD-4478-954A-F93C58493C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8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D7F5-0A4E-4F4D-932E-AAD70EAACD36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783D-A0BD-4478-954A-F93C58493C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282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D7F5-0A4E-4F4D-932E-AAD70EAACD36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783D-A0BD-4478-954A-F93C58493C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148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D7F5-0A4E-4F4D-932E-AAD70EAACD36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783D-A0BD-4478-954A-F93C58493C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121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D7F5-0A4E-4F4D-932E-AAD70EAACD36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783D-A0BD-4478-954A-F93C58493C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063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D7F5-0A4E-4F4D-932E-AAD70EAACD36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783D-A0BD-4478-954A-F93C58493C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0555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D7F5-0A4E-4F4D-932E-AAD70EAACD36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783D-A0BD-4478-954A-F93C58493C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318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D7F5-0A4E-4F4D-932E-AAD70EAACD36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783D-A0BD-4478-954A-F93C58493C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593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D7F5-0A4E-4F4D-932E-AAD70EAACD36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783D-A0BD-4478-954A-F93C58493C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822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D7F5-0A4E-4F4D-932E-AAD70EAACD36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783D-A0BD-4478-954A-F93C58493C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636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D7F5-0A4E-4F4D-932E-AAD70EAACD36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783D-A0BD-4478-954A-F93C58493C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938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7D7F5-0A4E-4F4D-932E-AAD70EAACD36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1783D-A0BD-4478-954A-F93C58493C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768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Ponavljanje i vježbanje: </a:t>
            </a:r>
            <a:br>
              <a:rPr lang="hr-HR" dirty="0"/>
            </a:br>
            <a:r>
              <a:rPr lang="hr-HR" dirty="0"/>
              <a:t>Južna Europa</a:t>
            </a:r>
          </a:p>
        </p:txBody>
      </p:sp>
    </p:spTree>
    <p:extLst>
      <p:ext uri="{BB962C8B-B14F-4D97-AF65-F5344CB8AC3E}">
        <p14:creationId xmlns:p14="http://schemas.microsoft.com/office/powerpoint/2010/main" val="27211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Bolonja i Torino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772816"/>
            <a:ext cx="4152900" cy="3962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636030"/>
            <a:ext cx="41529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916832"/>
            <a:ext cx="4152900" cy="3962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772816"/>
            <a:ext cx="41529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0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Solun i Heraklion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3" y="2204864"/>
            <a:ext cx="3740384" cy="36637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708920"/>
            <a:ext cx="3214771" cy="306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8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916832"/>
            <a:ext cx="4181475" cy="40957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165175"/>
            <a:ext cx="41529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Solun i Atena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906166"/>
            <a:ext cx="4152900" cy="3962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72816"/>
            <a:ext cx="418147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00" y="1916832"/>
            <a:ext cx="4152900" cy="3962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700808"/>
            <a:ext cx="418147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555292"/>
            <a:ext cx="3888432" cy="37024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852936"/>
            <a:ext cx="3554405" cy="338437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dirty="0"/>
              <a:t>Lisabon i Madeira</a:t>
            </a:r>
          </a:p>
        </p:txBody>
      </p:sp>
    </p:spTree>
    <p:extLst>
      <p:ext uri="{BB962C8B-B14F-4D97-AF65-F5344CB8AC3E}">
        <p14:creationId xmlns:p14="http://schemas.microsoft.com/office/powerpoint/2010/main" val="29640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916832"/>
            <a:ext cx="4181475" cy="39814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844824"/>
            <a:ext cx="41814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2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Lisabon i Porto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370216"/>
            <a:ext cx="3888432" cy="37024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060848"/>
            <a:ext cx="4213343" cy="401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5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571" y="1870787"/>
            <a:ext cx="4181475" cy="39814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988840"/>
            <a:ext cx="41814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Koji klimatski dijagram prikazuje </a:t>
            </a:r>
            <a:r>
              <a:rPr lang="hr-HR" dirty="0" err="1"/>
              <a:t>Vigo</a:t>
            </a:r>
            <a:r>
              <a:rPr lang="hr-HR" dirty="0"/>
              <a:t>, a koji Madrid?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7" y="2559478"/>
            <a:ext cx="3672408" cy="35971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820" y="2996952"/>
            <a:ext cx="3700080" cy="3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7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7"/>
            <a:ext cx="8568952" cy="5040560"/>
          </a:xfrm>
        </p:spPr>
        <p:txBody>
          <a:bodyPr>
            <a:normAutofit/>
          </a:bodyPr>
          <a:lstStyle/>
          <a:p>
            <a:r>
              <a:rPr lang="hr-HR" sz="2000" dirty="0"/>
              <a:t>Gibraltar pripada državi ____________________.</a:t>
            </a:r>
          </a:p>
          <a:p>
            <a:r>
              <a:rPr lang="hr-HR" sz="2000" dirty="0"/>
              <a:t>Grčki ples je ___________, španjolski ples je ___________, portugalsko pjevanje je ___________.</a:t>
            </a:r>
          </a:p>
          <a:p>
            <a:r>
              <a:rPr lang="hr-HR" sz="2000" dirty="0"/>
              <a:t>Prokopavanjem ____________ kanala ________________ je postao otok.</a:t>
            </a:r>
          </a:p>
          <a:p>
            <a:r>
              <a:rPr lang="hr-HR" sz="2000" dirty="0"/>
              <a:t>Ledenjačka jezera u Italiji su ____________, ___________ itd.</a:t>
            </a:r>
          </a:p>
          <a:p>
            <a:r>
              <a:rPr lang="hr-HR" sz="2000" dirty="0"/>
              <a:t>Koje dvije velike rijeke protječu kroz obje države Pirinejskog poluotoka?</a:t>
            </a:r>
          </a:p>
          <a:p>
            <a:r>
              <a:rPr lang="hr-HR" sz="2000" dirty="0"/>
              <a:t>Grad </a:t>
            </a:r>
            <a:r>
              <a:rPr lang="hr-HR" sz="2000" dirty="0" err="1"/>
              <a:t>Toledo</a:t>
            </a:r>
            <a:r>
              <a:rPr lang="hr-HR" sz="2000" dirty="0"/>
              <a:t> nalazi se u državi _________________.</a:t>
            </a:r>
          </a:p>
          <a:p>
            <a:r>
              <a:rPr lang="hr-HR" sz="2000" dirty="0"/>
              <a:t>Prekoalpski naftovod polazi iz talijanske luke _______, blizu Slovenije.</a:t>
            </a:r>
          </a:p>
          <a:p>
            <a:r>
              <a:rPr lang="hr-HR" sz="2000" dirty="0"/>
              <a:t>Navedi nazive malih država: između Španjolske i Francuske - _________</a:t>
            </a:r>
          </a:p>
          <a:p>
            <a:pPr marL="0" indent="0">
              <a:buNone/>
            </a:pPr>
            <a:r>
              <a:rPr lang="hr-HR" sz="2000" dirty="0"/>
              <a:t>       između Francuske i Italije - _____________, okružene Italijom - ____ i ____</a:t>
            </a:r>
          </a:p>
          <a:p>
            <a:r>
              <a:rPr lang="hr-HR" sz="2000" dirty="0"/>
              <a:t>Dio Francuske obale Sredozemnog mora između delte Rone i Monaka nazvan je   a) Tirkizna obala    b) Azurna obala   c) Purpurna obala</a:t>
            </a:r>
          </a:p>
          <a:p>
            <a:r>
              <a:rPr lang="hr-HR" sz="2000" dirty="0"/>
              <a:t>Izbacite uljeza: mortadela – pica (</a:t>
            </a:r>
            <a:r>
              <a:rPr lang="hr-HR" sz="2000" dirty="0" err="1"/>
              <a:t>pizza</a:t>
            </a:r>
            <a:r>
              <a:rPr lang="hr-HR" sz="2000" dirty="0"/>
              <a:t>) – </a:t>
            </a:r>
            <a:r>
              <a:rPr lang="hr-HR" sz="2000" dirty="0" err="1"/>
              <a:t>giros</a:t>
            </a:r>
            <a:r>
              <a:rPr lang="hr-HR" sz="2000" dirty="0"/>
              <a:t> – lazanje – parmezan – špageti </a:t>
            </a:r>
            <a:r>
              <a:rPr lang="hr-HR" sz="2000" dirty="0" err="1"/>
              <a:t>karbonara</a:t>
            </a:r>
            <a:r>
              <a:rPr lang="hr-HR" sz="2000" dirty="0"/>
              <a:t> (</a:t>
            </a:r>
            <a:r>
              <a:rPr lang="hr-HR" sz="2000" dirty="0" err="1"/>
              <a:t>carbonara</a:t>
            </a:r>
            <a:r>
              <a:rPr lang="hr-HR" sz="2000" dirty="0"/>
              <a:t>) – špageti bolonjez (</a:t>
            </a:r>
            <a:r>
              <a:rPr lang="hr-HR" sz="2000" dirty="0" err="1"/>
              <a:t>bolognese</a:t>
            </a:r>
            <a:r>
              <a:rPr lang="hr-HR" sz="2000" dirty="0"/>
              <a:t>) – makaroni (pasta)</a:t>
            </a:r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5393960"/>
            <a:ext cx="2269343" cy="1517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1" y="5373216"/>
            <a:ext cx="1979712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59" y="27857"/>
            <a:ext cx="8902124" cy="5129335"/>
          </a:xfrm>
        </p:spPr>
        <p:txBody>
          <a:bodyPr>
            <a:normAutofit fontScale="92500" lnSpcReduction="10000"/>
          </a:bodyPr>
          <a:lstStyle/>
          <a:p>
            <a:r>
              <a:rPr lang="hr-HR" sz="2000" dirty="0"/>
              <a:t>Gibraltar pripada državi Ujedinjeno Kraljevstvo Velike Britanije i Sjeverne Irske.</a:t>
            </a:r>
          </a:p>
          <a:p>
            <a:r>
              <a:rPr lang="hr-HR" sz="2000" dirty="0"/>
              <a:t>Grčki ples je sirtaki, španjolski ples je </a:t>
            </a:r>
            <a:r>
              <a:rPr lang="hr-HR" sz="2000" dirty="0" err="1"/>
              <a:t>flamenko</a:t>
            </a:r>
            <a:r>
              <a:rPr lang="hr-HR" sz="2000" dirty="0"/>
              <a:t>, portugalsko pjevanje je </a:t>
            </a:r>
            <a:r>
              <a:rPr lang="hr-HR" sz="2000" dirty="0" err="1"/>
              <a:t>fado</a:t>
            </a:r>
            <a:r>
              <a:rPr lang="hr-HR" sz="2000" dirty="0"/>
              <a:t>.</a:t>
            </a:r>
          </a:p>
          <a:p>
            <a:r>
              <a:rPr lang="hr-HR" sz="2000" dirty="0"/>
              <a:t>Prokopavanjem </a:t>
            </a:r>
            <a:r>
              <a:rPr lang="hr-HR" sz="2000" dirty="0" err="1"/>
              <a:t>Korintskog</a:t>
            </a:r>
            <a:r>
              <a:rPr lang="hr-HR" sz="2000" dirty="0"/>
              <a:t> kanala Peloponez je postao otok.</a:t>
            </a:r>
          </a:p>
          <a:p>
            <a:r>
              <a:rPr lang="hr-HR" sz="2000" dirty="0"/>
              <a:t>Ledenjačka jezera u Italiji su Garda, </a:t>
            </a:r>
            <a:r>
              <a:rPr lang="hr-HR" sz="2000" dirty="0" err="1"/>
              <a:t>Como</a:t>
            </a:r>
            <a:r>
              <a:rPr lang="hr-HR" sz="2000" dirty="0"/>
              <a:t> itd.</a:t>
            </a:r>
          </a:p>
          <a:p>
            <a:r>
              <a:rPr lang="hr-HR" sz="2000" dirty="0"/>
              <a:t>Koje dvije velike rijeke protječu kroz obje države Pirinejskog poluotoka? </a:t>
            </a:r>
            <a:r>
              <a:rPr lang="hr-HR" sz="2000" dirty="0" err="1"/>
              <a:t>Tajo</a:t>
            </a:r>
            <a:r>
              <a:rPr lang="hr-HR" sz="2000" dirty="0"/>
              <a:t>/</a:t>
            </a:r>
            <a:r>
              <a:rPr lang="hr-HR" sz="2000" dirty="0" err="1"/>
              <a:t>Tejo</a:t>
            </a:r>
            <a:r>
              <a:rPr lang="hr-HR" sz="2000" dirty="0"/>
              <a:t> i </a:t>
            </a:r>
            <a:r>
              <a:rPr lang="hr-HR" sz="2000" dirty="0" err="1"/>
              <a:t>Duero</a:t>
            </a:r>
            <a:r>
              <a:rPr lang="hr-HR" sz="2000" dirty="0"/>
              <a:t> /</a:t>
            </a:r>
            <a:r>
              <a:rPr lang="hr-HR" sz="2000" dirty="0" err="1"/>
              <a:t>Douro</a:t>
            </a:r>
            <a:r>
              <a:rPr lang="hr-HR" sz="2000" dirty="0"/>
              <a:t>.</a:t>
            </a:r>
          </a:p>
          <a:p>
            <a:r>
              <a:rPr lang="hr-HR" sz="2000" dirty="0"/>
              <a:t>Grad </a:t>
            </a:r>
            <a:r>
              <a:rPr lang="hr-HR" sz="2000" dirty="0" err="1"/>
              <a:t>Toledo</a:t>
            </a:r>
            <a:r>
              <a:rPr lang="hr-HR" sz="2000" dirty="0"/>
              <a:t> nalazi se u državi Španjolskoj.</a:t>
            </a:r>
          </a:p>
          <a:p>
            <a:r>
              <a:rPr lang="hr-HR" sz="2000" dirty="0"/>
              <a:t>Prekoalpski naftovod polazi iz talijanske luke Trst, blizu Slovenije.</a:t>
            </a:r>
          </a:p>
          <a:p>
            <a:r>
              <a:rPr lang="hr-HR" sz="2000" dirty="0"/>
              <a:t>Navedi nazive malih država: između Španjolske i Francuske - Andora</a:t>
            </a:r>
          </a:p>
          <a:p>
            <a:pPr marL="0" indent="0">
              <a:buNone/>
            </a:pPr>
            <a:r>
              <a:rPr lang="hr-HR" sz="2000" dirty="0"/>
              <a:t>       između </a:t>
            </a:r>
            <a:r>
              <a:rPr lang="hr-HR" sz="2000" dirty="0" err="1"/>
              <a:t>Fransucke</a:t>
            </a:r>
            <a:r>
              <a:rPr lang="hr-HR" sz="2000" dirty="0"/>
              <a:t> i Italije - Monako, okružene Italijom – San Marino i Vatikan</a:t>
            </a:r>
          </a:p>
          <a:p>
            <a:r>
              <a:rPr lang="hr-HR" sz="2000" dirty="0"/>
              <a:t>Dio Francuske obale Sredozemnog mora između delte Rone i Monaka nazvan je b) Azurna obala</a:t>
            </a:r>
          </a:p>
          <a:p>
            <a:r>
              <a:rPr lang="hr-HR" sz="2000" dirty="0"/>
              <a:t>Uljez je </a:t>
            </a:r>
            <a:r>
              <a:rPr lang="hr-HR" sz="2000" dirty="0" err="1"/>
              <a:t>giros</a:t>
            </a:r>
            <a:r>
              <a:rPr lang="hr-HR" sz="2000" dirty="0"/>
              <a:t>.</a:t>
            </a:r>
          </a:p>
          <a:p>
            <a:r>
              <a:rPr lang="hr-HR" sz="2000" dirty="0"/>
              <a:t>talijanska hrana: mortadela – pica (pizza) </a:t>
            </a:r>
            <a:r>
              <a:rPr lang="hr-HR" sz="2000" dirty="0" smtClean="0"/>
              <a:t>– </a:t>
            </a:r>
            <a:r>
              <a:rPr lang="hr-HR" sz="2000" dirty="0"/>
              <a:t>lazanje – parmezan – špageti karbonara (carbonara) – špageti bolonjez (bolognese) – makaroni (pasta</a:t>
            </a:r>
            <a:r>
              <a:rPr lang="hr-HR" sz="2000" dirty="0" smtClean="0"/>
              <a:t>)</a:t>
            </a:r>
            <a:endParaRPr lang="el-GR" sz="2000" dirty="0"/>
          </a:p>
          <a:p>
            <a:r>
              <a:rPr lang="hr-HR" sz="2000" dirty="0"/>
              <a:t>grčka hrana: </a:t>
            </a:r>
            <a:r>
              <a:rPr lang="hr-HR" sz="2000" dirty="0" err="1"/>
              <a:t>giros</a:t>
            </a:r>
            <a:r>
              <a:rPr lang="hr-HR" sz="2000" dirty="0"/>
              <a:t> (</a:t>
            </a:r>
            <a:r>
              <a:rPr lang="el-GR" sz="2000" dirty="0"/>
              <a:t>ΓΥΡΟΣ/γυροσ</a:t>
            </a:r>
            <a:r>
              <a:rPr lang="hr-HR" sz="2000" dirty="0"/>
              <a:t>), </a:t>
            </a:r>
            <a:r>
              <a:rPr lang="hr-HR" sz="2000" dirty="0" err="1"/>
              <a:t>caciki</a:t>
            </a:r>
            <a:r>
              <a:rPr lang="el-GR" sz="2000" dirty="0"/>
              <a:t> </a:t>
            </a:r>
            <a:r>
              <a:rPr lang="hr-HR" sz="2000" dirty="0"/>
              <a:t>(</a:t>
            </a:r>
            <a:r>
              <a:rPr lang="el-GR" sz="2000" dirty="0"/>
              <a:t>ΤΖΑΤΖΙΚΙ/τζατζικι</a:t>
            </a:r>
            <a:r>
              <a:rPr lang="hr-HR" sz="2000" dirty="0" smtClean="0"/>
              <a:t>), grčka salata</a:t>
            </a:r>
            <a:endParaRPr lang="hr-HR" sz="2000" dirty="0"/>
          </a:p>
          <a:p>
            <a:endParaRPr lang="hr-H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5377540"/>
            <a:ext cx="2269343" cy="1517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5410379"/>
            <a:ext cx="1979712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56" y="476672"/>
            <a:ext cx="8229600" cy="676672"/>
          </a:xfrm>
        </p:spPr>
        <p:txBody>
          <a:bodyPr>
            <a:normAutofit/>
          </a:bodyPr>
          <a:lstStyle/>
          <a:p>
            <a:r>
              <a:rPr lang="hr-HR" sz="1800" dirty="0"/>
              <a:t>Pokrajini dodijeli državu: Katalonija, Galicija, Toskana, </a:t>
            </a:r>
            <a:r>
              <a:rPr lang="hr-HR" sz="1800" dirty="0" err="1"/>
              <a:t>Apulija</a:t>
            </a:r>
            <a:r>
              <a:rPr lang="hr-HR" sz="1800" dirty="0"/>
              <a:t>, Andaluzija, Baskija, </a:t>
            </a:r>
            <a:r>
              <a:rPr lang="hr-HR" sz="1800" dirty="0" err="1"/>
              <a:t>Pijemont</a:t>
            </a:r>
            <a:r>
              <a:rPr lang="hr-HR" sz="1800" dirty="0"/>
              <a:t>, Lombardija.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2070304"/>
            <a:ext cx="6912769" cy="46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327" y="1359277"/>
            <a:ext cx="7331631" cy="5498724"/>
          </a:xfrm>
        </p:spPr>
      </p:pic>
      <p:sp>
        <p:nvSpPr>
          <p:cNvPr id="7" name="TextBox 6"/>
          <p:cNvSpPr txBox="1"/>
          <p:nvPr/>
        </p:nvSpPr>
        <p:spPr>
          <a:xfrm>
            <a:off x="467544" y="692696"/>
            <a:ext cx="804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Crkva s grobom Sv. Ante nalazi se u gradu ____________ u državi 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314705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33536"/>
            <a:ext cx="4932040" cy="36990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212976"/>
            <a:ext cx="4860031" cy="36450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0072" y="404664"/>
            <a:ext cx="4335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Grad u laguni (,,grad na vodi”) s popularnim </a:t>
            </a:r>
          </a:p>
          <a:p>
            <a:r>
              <a:rPr lang="hr-HR" dirty="0"/>
              <a:t>karnevalom je __________________.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415268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3370040"/>
            <a:ext cx="2329848" cy="3487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4" y="3867118"/>
            <a:ext cx="4472347" cy="2990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2560" y="0"/>
            <a:ext cx="3901440" cy="2609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13"/>
            <a:ext cx="3901440" cy="26090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3140968"/>
            <a:ext cx="649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Grad mozaika u Italiji je    a) Venecija   b) Ravena   c) Rim    d) Napulj</a:t>
            </a:r>
          </a:p>
        </p:txBody>
      </p:sp>
    </p:spTree>
    <p:extLst>
      <p:ext uri="{BB962C8B-B14F-4D97-AF65-F5344CB8AC3E}">
        <p14:creationId xmlns:p14="http://schemas.microsoft.com/office/powerpoint/2010/main" val="5670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630748"/>
            <a:ext cx="7128792" cy="47673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692696"/>
            <a:ext cx="7739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Najstarije sveučilište u Europi je u gradu _____________ u državi ___________.</a:t>
            </a:r>
          </a:p>
        </p:txBody>
      </p:sp>
    </p:spTree>
    <p:extLst>
      <p:ext uri="{BB962C8B-B14F-4D97-AF65-F5344CB8AC3E}">
        <p14:creationId xmlns:p14="http://schemas.microsoft.com/office/powerpoint/2010/main" val="176558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8561"/>
            <a:ext cx="7884368" cy="5272671"/>
          </a:xfrm>
        </p:spPr>
      </p:pic>
      <p:sp>
        <p:nvSpPr>
          <p:cNvPr id="3" name="TextBox 2"/>
          <p:cNvSpPr txBox="1"/>
          <p:nvPr/>
        </p:nvSpPr>
        <p:spPr>
          <a:xfrm>
            <a:off x="251520" y="548680"/>
            <a:ext cx="889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Romanička katedrala s kosim tornjem u talijanskom je gradu ________ u pokrajini ________.</a:t>
            </a:r>
          </a:p>
        </p:txBody>
      </p:sp>
    </p:spTree>
    <p:extLst>
      <p:ext uri="{BB962C8B-B14F-4D97-AF65-F5344CB8AC3E}">
        <p14:creationId xmlns:p14="http://schemas.microsoft.com/office/powerpoint/2010/main" val="306427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68547"/>
            <a:ext cx="3909815" cy="2928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1150" y="4458640"/>
            <a:ext cx="3588785" cy="2399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005064"/>
            <a:ext cx="3909814" cy="26139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6888"/>
            <a:ext cx="2870942" cy="1919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097134"/>
            <a:ext cx="4919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Dodijeli fotografijama: </a:t>
            </a:r>
            <a:br>
              <a:rPr lang="hr-HR" dirty="0"/>
            </a:br>
            <a:r>
              <a:rPr lang="hr-HR" dirty="0"/>
              <a:t> sirtaki – </a:t>
            </a:r>
            <a:r>
              <a:rPr lang="hr-HR" dirty="0" err="1"/>
              <a:t>seviljana</a:t>
            </a:r>
            <a:r>
              <a:rPr lang="hr-HR" dirty="0"/>
              <a:t> (</a:t>
            </a:r>
            <a:r>
              <a:rPr lang="hr-HR" dirty="0" err="1"/>
              <a:t>flamenko</a:t>
            </a:r>
            <a:r>
              <a:rPr lang="hr-HR" dirty="0"/>
              <a:t>) – Španjolska – Grčka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684" y="2026467"/>
            <a:ext cx="3477766" cy="232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3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2819429" cy="4221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848" y="548680"/>
            <a:ext cx="473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Ovo su ___________ iz države 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11973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961" y="2271539"/>
            <a:ext cx="4152900" cy="3962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24" y="2204864"/>
            <a:ext cx="418147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8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677" y="3356992"/>
            <a:ext cx="5235152" cy="3501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5019801" cy="3356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2" y="404664"/>
            <a:ext cx="3494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U kojem smo gradu i u kojoj državi?</a:t>
            </a:r>
          </a:p>
        </p:txBody>
      </p:sp>
    </p:spTree>
    <p:extLst>
      <p:ext uri="{BB962C8B-B14F-4D97-AF65-F5344CB8AC3E}">
        <p14:creationId xmlns:p14="http://schemas.microsoft.com/office/powerpoint/2010/main" val="333258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844" y="-6908"/>
            <a:ext cx="4168727" cy="2787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27" y="0"/>
            <a:ext cx="4696775" cy="31409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554" y="3573016"/>
            <a:ext cx="9007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Grad umjetnosti, prijestolnica renesanse, na rijeci </a:t>
            </a:r>
            <a:r>
              <a:rPr lang="hr-HR" dirty="0" err="1"/>
              <a:t>Arno</a:t>
            </a:r>
            <a:r>
              <a:rPr lang="hr-HR" dirty="0"/>
              <a:t> je _____________ u pokrajini _______</a:t>
            </a:r>
          </a:p>
          <a:p>
            <a:r>
              <a:rPr lang="hr-HR" dirty="0"/>
              <a:t>u državi 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343379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2560" y="4248912"/>
            <a:ext cx="3901440" cy="26090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5049"/>
            <a:ext cx="3901440" cy="2609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" y="35049"/>
            <a:ext cx="3901440" cy="26090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9684" y="2808194"/>
            <a:ext cx="9173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- Najveći grad Portugala je _________, a drugi __________. Što im je zajedničko u vezi s vodom?</a:t>
            </a:r>
          </a:p>
        </p:txBody>
      </p:sp>
      <p:sp>
        <p:nvSpPr>
          <p:cNvPr id="9" name="Rectangle 8"/>
          <p:cNvSpPr/>
          <p:nvPr/>
        </p:nvSpPr>
        <p:spPr>
          <a:xfrm>
            <a:off x="79174" y="3454525"/>
            <a:ext cx="8237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- Vjerski turizam u Portugalu razvijen je u gradiću ________________.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" y="4248912"/>
            <a:ext cx="3901440" cy="26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6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3062169"/>
            <a:ext cx="830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Pločice, koje nazivaju azulejo (azuležu</a:t>
            </a:r>
            <a:r>
              <a:rPr lang="hr-HR" dirty="0" smtClean="0"/>
              <a:t>), </a:t>
            </a:r>
            <a:r>
              <a:rPr lang="hr-HR" dirty="0"/>
              <a:t>poznati su dio kulture države ______________.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4253915"/>
            <a:ext cx="3901440" cy="2609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008" y="194376"/>
            <a:ext cx="3901440" cy="2609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80" y="188640"/>
            <a:ext cx="3901440" cy="26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Bolonja i Rolle Pass u Alpama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204864"/>
            <a:ext cx="4152900" cy="3952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276872"/>
            <a:ext cx="41529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5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204864"/>
            <a:ext cx="4152900" cy="3952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16832"/>
            <a:ext cx="41529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Sevilja i Barcelona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628800"/>
            <a:ext cx="4753344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700808"/>
            <a:ext cx="418147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1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262014"/>
            <a:ext cx="4181475" cy="39814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204864"/>
            <a:ext cx="418147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Palermo i Torino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358405"/>
            <a:ext cx="4152900" cy="3952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100" y="2348880"/>
            <a:ext cx="41529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916832"/>
            <a:ext cx="4152900" cy="3962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060848"/>
            <a:ext cx="41529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516</Words>
  <Application>Microsoft Office PowerPoint</Application>
  <PresentationFormat>Prikaz na zaslonu (4:3)</PresentationFormat>
  <Paragraphs>50</Paragraphs>
  <Slides>33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Ponavljanje i vježbanje:  Južna Europa</vt:lpstr>
      <vt:lpstr>Koji klimatski dijagram prikazuje Vigo, a koji Madrid?</vt:lpstr>
      <vt:lpstr>PowerPointova prezentacija</vt:lpstr>
      <vt:lpstr>Bolonja i Rolle Pass u Alpama</vt:lpstr>
      <vt:lpstr>PowerPointova prezentacija</vt:lpstr>
      <vt:lpstr>Sevilja i Barcelona</vt:lpstr>
      <vt:lpstr>PowerPointova prezentacija</vt:lpstr>
      <vt:lpstr>Palermo i Torino</vt:lpstr>
      <vt:lpstr>PowerPointova prezentacija</vt:lpstr>
      <vt:lpstr>Bolonja i Torino</vt:lpstr>
      <vt:lpstr>PowerPointova prezentacija</vt:lpstr>
      <vt:lpstr>Solun i Heraklion</vt:lpstr>
      <vt:lpstr>PowerPointova prezentacija</vt:lpstr>
      <vt:lpstr>Solun i Atena</vt:lpstr>
      <vt:lpstr>PowerPointova prezentacija</vt:lpstr>
      <vt:lpstr>Lisabon i Madeira</vt:lpstr>
      <vt:lpstr>PowerPointova prezentacija</vt:lpstr>
      <vt:lpstr>Lisabon i Porto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Deluxe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Zbornica</cp:lastModifiedBy>
  <cp:revision>36</cp:revision>
  <dcterms:created xsi:type="dcterms:W3CDTF">2016-04-20T20:29:38Z</dcterms:created>
  <dcterms:modified xsi:type="dcterms:W3CDTF">2017-02-13T14:47:07Z</dcterms:modified>
</cp:coreProperties>
</file>